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442" r:id="rId2"/>
    <p:sldId id="443" r:id="rId3"/>
    <p:sldId id="444" r:id="rId4"/>
    <p:sldId id="445" r:id="rId5"/>
    <p:sldId id="446" r:id="rId6"/>
    <p:sldId id="448" r:id="rId7"/>
    <p:sldId id="447" r:id="rId8"/>
    <p:sldId id="418" r:id="rId9"/>
    <p:sldId id="452" r:id="rId10"/>
    <p:sldId id="450" r:id="rId11"/>
    <p:sldId id="455" r:id="rId12"/>
    <p:sldId id="454" r:id="rId13"/>
    <p:sldId id="438" r:id="rId14"/>
    <p:sldId id="453" r:id="rId15"/>
    <p:sldId id="419" r:id="rId16"/>
    <p:sldId id="439" r:id="rId17"/>
    <p:sldId id="449" r:id="rId18"/>
  </p:sldIdLst>
  <p:sldSz cx="9144000" cy="6858000" type="letter"/>
  <p:notesSz cx="6858000" cy="9313863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ay K. Sandhir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9"/>
    <a:srgbClr val="DC0E53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88088" autoAdjust="0"/>
  </p:normalViewPr>
  <p:slideViewPr>
    <p:cSldViewPr snapToGrid="0">
      <p:cViewPr varScale="1">
        <p:scale>
          <a:sx n="67" d="100"/>
          <a:sy n="67" d="100"/>
        </p:scale>
        <p:origin x="9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4044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5B655287-1F3F-4195-B8E1-7B154687B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8DEEFB85-347C-4330-B72D-2C338817EE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704850"/>
            <a:ext cx="4640262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2775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16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4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4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9B2AE7-CDEE-41D8-B307-6DF8FDADB1F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9B3F4A-34FA-45E0-BC10-EAC3BBA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1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1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Desktop\Wave\Trade Dress New.mask.eps\Trade Dress New.mask.eps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08733"/>
            <a:ext cx="9144000" cy="2149267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93725" y="59737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44" descr="USPSlogowithtextNOBACK copy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6413" y="5834063"/>
            <a:ext cx="941387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95005" y="6053328"/>
            <a:ext cx="7694735" cy="46166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62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chemeClr val="bg1"/>
                </a:solidFill>
              </a:rPr>
              <a:t>Come for the Boating Education … Stay for the Friends </a:t>
            </a:r>
            <a:r>
              <a:rPr lang="en-US" b="1" i="1" baseline="30000" dirty="0" smtClean="0">
                <a:solidFill>
                  <a:schemeClr val="bg1"/>
                </a:solidFill>
              </a:rPr>
              <a:t>SM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7399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Monotype Sorts" pitchFamily="2" charset="2"/>
        <a:buChar char="u"/>
        <a:defRPr sz="3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Font typeface="Monotype Sorts" pitchFamily="2" charset="2"/>
        <a:buChar char="l"/>
        <a:defRPr sz="3200">
          <a:solidFill>
            <a:schemeClr val="tx1"/>
          </a:solidFill>
          <a:latin typeface="Calibri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sz="3200">
          <a:solidFill>
            <a:schemeClr val="tx1"/>
          </a:solidFill>
          <a:latin typeface="Calibri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685800" y="991859"/>
            <a:ext cx="7772400" cy="1143000"/>
          </a:xfrm>
        </p:spPr>
        <p:txBody>
          <a:bodyPr/>
          <a:lstStyle/>
          <a:p>
            <a:r>
              <a:rPr lang="en-US" sz="3600" dirty="0" smtClean="0"/>
              <a:t>Marketing Initiatives</a:t>
            </a:r>
            <a:br>
              <a:rPr lang="en-US" sz="3600" dirty="0" smtClean="0"/>
            </a:br>
            <a:r>
              <a:rPr lang="en-US" sz="3600" dirty="0" smtClean="0"/>
              <a:t>Growing the USPS Brand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1371600" y="2522199"/>
            <a:ext cx="6400800" cy="20870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2017 Annual Meeting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Orlando, FL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Paul Mermelstein SN, </a:t>
            </a:r>
            <a:r>
              <a:rPr lang="en-US" sz="2400" dirty="0"/>
              <a:t>Marketing Chair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Tammy Brown, </a:t>
            </a:r>
            <a:r>
              <a:rPr lang="en-US" sz="2400" dirty="0"/>
              <a:t>Marketing Director </a:t>
            </a:r>
          </a:p>
        </p:txBody>
      </p:sp>
    </p:spTree>
    <p:extLst>
      <p:ext uri="{BB962C8B-B14F-4D97-AF65-F5344CB8AC3E}">
        <p14:creationId xmlns:p14="http://schemas.microsoft.com/office/powerpoint/2010/main" val="22774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Up Banners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88" y="1374047"/>
            <a:ext cx="4481818" cy="4267200"/>
          </a:xfrm>
        </p:spPr>
        <p:txBody>
          <a:bodyPr/>
          <a:lstStyle/>
          <a:p>
            <a:r>
              <a:rPr lang="en-US" sz="2800" dirty="0" smtClean="0"/>
              <a:t>Inexpensive </a:t>
            </a:r>
            <a:r>
              <a:rPr lang="en-US" sz="2800" dirty="0" smtClean="0"/>
              <a:t>FedEx contract</a:t>
            </a:r>
          </a:p>
          <a:p>
            <a:r>
              <a:rPr lang="en-US" sz="2800" dirty="0" smtClean="0"/>
              <a:t>Use at boat shows, meetings, conferences, and everywhere</a:t>
            </a:r>
          </a:p>
          <a:p>
            <a:r>
              <a:rPr lang="en-US" sz="2800" dirty="0" smtClean="0"/>
              <a:t>FREE to 100 squadrons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46" y="1143000"/>
            <a:ext cx="3318454" cy="47292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2043113" y="3328988"/>
            <a:ext cx="600075" cy="3429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943097" y="3729035"/>
            <a:ext cx="785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102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1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and promotion for recruiting</a:t>
            </a:r>
          </a:p>
          <a:p>
            <a:r>
              <a:rPr lang="en-US" dirty="0" smtClean="0"/>
              <a:t>Updated website</a:t>
            </a:r>
          </a:p>
          <a:p>
            <a:r>
              <a:rPr lang="en-US" dirty="0" smtClean="0"/>
              <a:t>Internal marketing for retention and squadron marketing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&amp; Media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89084" cy="4267200"/>
          </a:xfrm>
        </p:spPr>
        <p:txBody>
          <a:bodyPr/>
          <a:lstStyle/>
          <a:p>
            <a:r>
              <a:rPr lang="en-US" dirty="0" smtClean="0"/>
              <a:t>Squadrons – popups, banners, etc.</a:t>
            </a:r>
          </a:p>
          <a:p>
            <a:r>
              <a:rPr lang="en-US" dirty="0" smtClean="0"/>
              <a:t>Partner-hosted ads</a:t>
            </a:r>
          </a:p>
          <a:p>
            <a:r>
              <a:rPr lang="en-US" dirty="0" smtClean="0"/>
              <a:t>Videos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Links from DML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New </a:t>
            </a:r>
            <a:r>
              <a:rPr lang="en-US" dirty="0" smtClean="0"/>
              <a:t>promotional videos</a:t>
            </a:r>
          </a:p>
          <a:p>
            <a:r>
              <a:rPr lang="en-US" dirty="0" smtClean="0"/>
              <a:t>New </a:t>
            </a:r>
            <a:r>
              <a:rPr lang="en-US" dirty="0" smtClean="0"/>
              <a:t>marketing-oriented public website</a:t>
            </a:r>
          </a:p>
          <a:p>
            <a:r>
              <a:rPr lang="en-US" dirty="0" smtClean="0"/>
              <a:t>Expand social media</a:t>
            </a:r>
          </a:p>
          <a:p>
            <a:r>
              <a:rPr lang="en-US" dirty="0" smtClean="0"/>
              <a:t>Media Buy – Print, Online, &amp; Social Media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98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smtClean="0"/>
              <a:t>Buy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197" y="1637950"/>
            <a:ext cx="3703996" cy="277465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1" y="1447800"/>
            <a:ext cx="3914774" cy="4267200"/>
          </a:xfrm>
        </p:spPr>
        <p:txBody>
          <a:bodyPr/>
          <a:lstStyle/>
          <a:p>
            <a:r>
              <a:rPr lang="en-US" dirty="0" smtClean="0"/>
              <a:t>Large reach in print and online</a:t>
            </a:r>
            <a:endParaRPr lang="en-US" dirty="0"/>
          </a:p>
          <a:p>
            <a:r>
              <a:rPr lang="en-US" dirty="0"/>
              <a:t>Research/Metrics</a:t>
            </a:r>
          </a:p>
          <a:p>
            <a:r>
              <a:rPr lang="en-US" dirty="0"/>
              <a:t>Content creation</a:t>
            </a:r>
          </a:p>
          <a:p>
            <a:r>
              <a:rPr lang="en-US" dirty="0"/>
              <a:t>Content </a:t>
            </a:r>
            <a:r>
              <a:rPr lang="en-US" dirty="0" smtClean="0"/>
              <a:t>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80008" y="1171188"/>
            <a:ext cx="3587217" cy="4478841"/>
          </a:xfr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USPS 3.0:</a:t>
            </a:r>
          </a:p>
          <a:p>
            <a:r>
              <a:rPr lang="en-US" sz="2000" dirty="0"/>
              <a:t>Marketing-centric</a:t>
            </a:r>
          </a:p>
          <a:p>
            <a:r>
              <a:rPr lang="en-US" sz="2000" dirty="0" smtClean="0"/>
              <a:t>Intuitive</a:t>
            </a:r>
            <a:r>
              <a:rPr lang="en-US" sz="2000" dirty="0"/>
              <a:t>, </a:t>
            </a:r>
            <a:r>
              <a:rPr lang="en-US" sz="2000" dirty="0" smtClean="0"/>
              <a:t>user friendly</a:t>
            </a:r>
            <a:endParaRPr lang="en-US" sz="2000" dirty="0"/>
          </a:p>
          <a:p>
            <a:r>
              <a:rPr lang="en-US" sz="2000" dirty="0" smtClean="0"/>
              <a:t>Builds on new </a:t>
            </a:r>
            <a:r>
              <a:rPr lang="en-US" sz="2000" dirty="0"/>
              <a:t>USPS marketing direction/themes</a:t>
            </a:r>
          </a:p>
          <a:p>
            <a:r>
              <a:rPr lang="en-US" sz="2000" dirty="0" smtClean="0"/>
              <a:t>Cross </a:t>
            </a:r>
            <a:r>
              <a:rPr lang="en-US" sz="2000" dirty="0"/>
              <a:t>platform compatible</a:t>
            </a:r>
          </a:p>
          <a:p>
            <a:r>
              <a:rPr lang="en-US" sz="2000" dirty="0"/>
              <a:t>Dynamic - changing content</a:t>
            </a:r>
          </a:p>
          <a:p>
            <a:r>
              <a:rPr lang="en-US" sz="2000" dirty="0"/>
              <a:t>Integrates with social media</a:t>
            </a:r>
          </a:p>
          <a:p>
            <a:r>
              <a:rPr lang="en-US" sz="2000" dirty="0"/>
              <a:t>SEO, Google Analytics, metrics</a:t>
            </a:r>
          </a:p>
          <a:p>
            <a:r>
              <a:rPr lang="en-US" sz="2000" dirty="0"/>
              <a:t>Flexible CMS</a:t>
            </a:r>
          </a:p>
          <a:p>
            <a:r>
              <a:rPr lang="en-US" sz="2000" dirty="0"/>
              <a:t>Robust security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9" y="1143000"/>
            <a:ext cx="3818421" cy="458403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078" y="1143000"/>
            <a:ext cx="3709183" cy="458403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3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20000" decel="8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3.61111E-6 4.07407E-6 C -0.00173 4.07407E-6 -0.01371 0.00046 -0.01632 0.00069 C -0.01788 0.00092 -0.01944 0.00115 -0.02083 0.00162 C -0.02187 0.00185 -0.02274 0.00231 -0.02378 0.00254 C -0.02465 0.00277 -0.02569 0.00254 -0.02673 0.00254 L -0.02152 4.07407E-6 C -0.0243 4.07407E-6 -0.02691 4.07407E-6 -0.02968 0.00023 C -0.03055 0.00046 -0.03159 0.00069 -0.03264 0.00069 C -0.03489 0.00092 -0.0375 0.00092 -0.03993 0.00115 L -0.05173 0.00208 C -0.05642 0.00231 -0.06111 0.00254 -0.06579 0.00301 C -0.0717 0.00347 -0.07743 0.00463 -0.0835 0.00486 C -0.08941 0.00509 -0.09531 0.00509 -0.10104 0.00532 C -0.10225 0.00555 -0.10312 0.00555 -0.10416 0.00578 C -0.10694 0.00625 -0.10989 0.00717 -0.11284 0.00763 C -0.11441 0.00763 -0.11597 0.00787 -0.11736 0.0081 C -0.11823 0.0081 -0.11875 0.00833 -0.11961 0.00833 C -0.1217 0.00879 -0.125 0.00926 -0.12691 0.00926 C -0.13159 0.00972 -0.13628 0.00972 -0.14097 0.00972 C -0.1434 0.00995 -0.14583 0.01018 -0.14843 0.01018 C -0.15225 0.01041 -0.15625 0.01064 -0.16024 0.01064 C -0.16302 0.01088 -0.16597 0.01111 -0.16892 0.01111 C -0.17083 0.01157 -0.17291 0.01203 -0.17482 0.01203 C -0.18316 0.0125 -0.19982 0.01296 -0.19982 0.01296 C -0.20573 0.01365 -0.20555 0.01365 -0.21389 0.01435 C -0.21666 0.01458 -0.21944 0.01458 -0.22204 0.01481 C -0.22413 0.01481 -0.22604 0.01504 -0.22795 0.01527 C -0.23316 0.0162 -0.2276 0.01527 -0.2375 0.0162 C -0.23854 0.0162 -0.23941 0.01666 -0.24045 0.01666 C -0.2434 0.01689 -0.24635 0.01689 -0.2493 0.01713 C -0.2651 0.01805 -0.24114 0.01689 -0.2618 0.01805 C -0.28159 0.01898 -0.26319 0.01782 -0.2809 0.01898 C -0.28333 0.01898 -0.28593 0.01921 -0.28836 0.01944 C -0.29097 0.01944 -0.29323 0.0199 -0.29583 0.02037 C -0.29652 0.02037 -0.29722 0.0206 -0.29791 0.02083 C -0.29913 0.02083 -0.30052 0.02083 -0.30173 0.02106 C -0.30243 0.02129 -0.30295 0.02152 -0.30382 0.02152 C -0.30573 0.02176 -0.30764 0.02199 -0.30972 0.02199 C -0.32465 0.02314 -0.30659 0.02176 -0.32673 0.02291 C -0.33107 0.02314 -0.3401 0.02384 -0.3401 0.02407 C -0.3467 0.02523 -0.33611 0.02314 -0.346 0.02476 C -0.34722 0.025 -0.34878 0.02546 -0.35034 0.02569 C -0.35677 0.02731 -0.35017 0.02592 -0.35538 0.02754 C -0.35625 0.02777 -0.35694 0.02777 -0.35764 0.02801 C -0.3585 0.02824 -0.35902 0.0287 -0.35989 0.02893 C -0.36145 0.02939 -0.36649 0.03032 -0.36805 0.03055 C -0.36909 0.03078 -0.37031 0.03101 -0.37152 0.03101 C -0.37586 0.03171 -0.3717 0.03148 -0.37691 0.03194 C -0.38975 0.03356 -0.40868 0.03287 -0.41805 0.03287 L -0.42014 0.03356 " pathEditMode="relative" rAng="0" ptsTypes="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7" y="1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21972" cy="838200"/>
          </a:xfrm>
        </p:spPr>
        <p:txBody>
          <a:bodyPr/>
          <a:lstStyle/>
          <a:p>
            <a:r>
              <a:rPr lang="en-US" sz="3600" dirty="0" smtClean="0"/>
              <a:t>Internal Marketing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7224"/>
            <a:ext cx="7772400" cy="4267200"/>
          </a:xfrm>
        </p:spPr>
        <p:txBody>
          <a:bodyPr/>
          <a:lstStyle/>
          <a:p>
            <a:r>
              <a:rPr lang="en-US" sz="2800" dirty="0" smtClean="0"/>
              <a:t>New brochures &amp; templates</a:t>
            </a:r>
          </a:p>
          <a:p>
            <a:pPr lvl="1"/>
            <a:r>
              <a:rPr lang="en-US" sz="2400" dirty="0"/>
              <a:t>Squadron, District, and National levels</a:t>
            </a:r>
          </a:p>
          <a:p>
            <a:pPr lvl="1"/>
            <a:r>
              <a:rPr lang="en-US" sz="2400" dirty="0" smtClean="0"/>
              <a:t>Both print and online promotion</a:t>
            </a:r>
          </a:p>
          <a:p>
            <a:r>
              <a:rPr lang="en-US" sz="2800" dirty="0" smtClean="0"/>
              <a:t>Squadron marketing support</a:t>
            </a:r>
          </a:p>
          <a:p>
            <a:r>
              <a:rPr lang="en-US" sz="2800" dirty="0" smtClean="0"/>
              <a:t>Marketing for member retention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88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5866002" cy="4267200"/>
          </a:xfrm>
        </p:spPr>
        <p:txBody>
          <a:bodyPr/>
          <a:lstStyle/>
          <a:p>
            <a:r>
              <a:rPr lang="en-US" dirty="0" smtClean="0"/>
              <a:t>Finalize priorities</a:t>
            </a:r>
          </a:p>
          <a:p>
            <a:r>
              <a:rPr lang="en-US" dirty="0" smtClean="0"/>
              <a:t>Organize resources</a:t>
            </a:r>
          </a:p>
          <a:p>
            <a:r>
              <a:rPr lang="en-US" dirty="0" smtClean="0"/>
              <a:t>Update and finalize media and consulting contracts</a:t>
            </a:r>
          </a:p>
          <a:p>
            <a:r>
              <a:rPr lang="en-US" dirty="0" smtClean="0"/>
              <a:t>Develop new public website</a:t>
            </a:r>
          </a:p>
          <a:p>
            <a:r>
              <a:rPr lang="en-US" dirty="0" smtClean="0"/>
              <a:t>Everything else we have to do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2" y="3068982"/>
            <a:ext cx="2101182" cy="18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052" y="2451315"/>
            <a:ext cx="7772400" cy="8382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45" y="1614928"/>
            <a:ext cx="4428455" cy="30409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Biggest Challenge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4248" y="1489745"/>
            <a:ext cx="483219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Stay relevant!</a:t>
            </a:r>
          </a:p>
          <a:p>
            <a:r>
              <a:rPr lang="en-US" dirty="0" smtClean="0"/>
              <a:t>Relevant organization</a:t>
            </a:r>
          </a:p>
          <a:p>
            <a:r>
              <a:rPr lang="en-US" dirty="0" smtClean="0"/>
              <a:t>Relevant offerings</a:t>
            </a:r>
          </a:p>
          <a:p>
            <a:r>
              <a:rPr lang="en-US" dirty="0" smtClean="0"/>
              <a:t>Relevant relationships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790114"/>
            <a:ext cx="381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So how do we do this?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 Our Next New Idea?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5" y="1143001"/>
            <a:ext cx="4371743" cy="45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Up What We Already Have?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t="7544"/>
          <a:stretch/>
        </p:blipFill>
        <p:spPr>
          <a:xfrm>
            <a:off x="2013359" y="1073791"/>
            <a:ext cx="4738828" cy="46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Meetings?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0" y="1226890"/>
            <a:ext cx="7244359" cy="40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Evolve - Quickly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8" y="1136931"/>
            <a:ext cx="1357634" cy="152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23" y="1188279"/>
            <a:ext cx="1662402" cy="1558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84" y="1136931"/>
            <a:ext cx="1507897" cy="1465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72" y="1188278"/>
            <a:ext cx="1767998" cy="1287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61" y="1188278"/>
            <a:ext cx="1261733" cy="1287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4521" y="2878217"/>
            <a:ext cx="5930066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buSzPct val="60000"/>
            </a:pPr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</a:rPr>
              <a:t>Evolve our relevance</a:t>
            </a:r>
            <a:endParaRPr lang="en-US" sz="32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SzPct val="60000"/>
              <a:buFont typeface="Monotype Sorts" pitchFamily="2" charset="2"/>
              <a:buChar char="u"/>
            </a:pPr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</a:rPr>
              <a:t>Re- establish 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</a:rPr>
              <a:t>name recognition</a:t>
            </a:r>
          </a:p>
          <a:p>
            <a:pPr marL="342900" lvl="0" indent="-342900" eaLnBrk="1" hangingPunct="1">
              <a:spcBef>
                <a:spcPct val="20000"/>
              </a:spcBef>
              <a:buSzPct val="60000"/>
              <a:buFont typeface="Monotype Sorts" pitchFamily="2" charset="2"/>
              <a:buChar char="u"/>
            </a:pPr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</a:rPr>
              <a:t>Modernize our 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</a:rPr>
              <a:t>image</a:t>
            </a:r>
          </a:p>
          <a:p>
            <a:pPr marL="342900" lvl="0" indent="-342900" eaLnBrk="1" hangingPunct="1">
              <a:spcBef>
                <a:spcPct val="20000"/>
              </a:spcBef>
              <a:buSzPct val="60000"/>
              <a:buFont typeface="Monotype Sorts" pitchFamily="2" charset="2"/>
              <a:buChar char="u"/>
            </a:pPr>
            <a:r>
              <a:rPr lang="en-US" sz="3200" kern="0" dirty="0">
                <a:solidFill>
                  <a:srgbClr val="000000"/>
                </a:solidFill>
                <a:latin typeface="Calibri" pitchFamily="34" charset="0"/>
              </a:rPr>
              <a:t>Provide what people </a:t>
            </a:r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</a:rPr>
              <a:t>want</a:t>
            </a:r>
          </a:p>
          <a:p>
            <a:pPr marL="342900" lvl="0" indent="-342900" eaLnBrk="1" hangingPunct="1">
              <a:spcBef>
                <a:spcPct val="20000"/>
              </a:spcBef>
              <a:buSzPct val="60000"/>
              <a:buFont typeface="Monotype Sorts" pitchFamily="2" charset="2"/>
              <a:buChar char="u"/>
            </a:pPr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</a:rPr>
              <a:t>Be entrepreneurial</a:t>
            </a:r>
            <a:endParaRPr lang="en-US" sz="3200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2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71283"/>
            <a:ext cx="4019550" cy="4351338"/>
          </a:xfrm>
          <a:noFill/>
        </p:spPr>
        <p:txBody>
          <a:bodyPr/>
          <a:lstStyle/>
          <a:p>
            <a:r>
              <a:rPr lang="en-US" sz="2800" dirty="0" smtClean="0"/>
              <a:t>Hired R+M Agency</a:t>
            </a:r>
          </a:p>
          <a:p>
            <a:r>
              <a:rPr lang="en-US" sz="2800" dirty="0" smtClean="0"/>
              <a:t>Assembled high level project teams</a:t>
            </a:r>
          </a:p>
          <a:p>
            <a:r>
              <a:rPr lang="en-US" sz="2800" dirty="0" smtClean="0"/>
              <a:t>Completed strategic assessment</a:t>
            </a:r>
          </a:p>
          <a:p>
            <a:r>
              <a:rPr lang="en-US" sz="2800" dirty="0" smtClean="0"/>
              <a:t>Obtained funding</a:t>
            </a:r>
          </a:p>
          <a:p>
            <a:pPr lvl="1"/>
            <a:r>
              <a:rPr lang="en-US" sz="2400" dirty="0" smtClean="0"/>
              <a:t>Endowment Fund</a:t>
            </a:r>
          </a:p>
          <a:p>
            <a:pPr lvl="1"/>
            <a:r>
              <a:rPr lang="en-US" sz="2400" dirty="0" smtClean="0"/>
              <a:t>Educational </a:t>
            </a:r>
            <a:r>
              <a:rPr lang="en-US" sz="2400" dirty="0" smtClean="0"/>
              <a:t>Fund</a:t>
            </a:r>
          </a:p>
          <a:p>
            <a:pPr marL="457200" lvl="1" indent="0">
              <a:buNone/>
            </a:pPr>
            <a:r>
              <a:rPr lang="en-US" sz="2400" dirty="0" smtClean="0"/>
              <a:t>	THANK YOU!!!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171283"/>
            <a:ext cx="4295776" cy="4351338"/>
          </a:xfrm>
        </p:spPr>
        <p:txBody>
          <a:bodyPr/>
          <a:lstStyle/>
          <a:p>
            <a:r>
              <a:rPr lang="en-US" sz="2800" dirty="0" smtClean="0"/>
              <a:t>Tackling big </a:t>
            </a:r>
            <a:r>
              <a:rPr lang="en-US" sz="2800" dirty="0"/>
              <a:t>picture issues</a:t>
            </a:r>
          </a:p>
          <a:p>
            <a:pPr lvl="1"/>
            <a:r>
              <a:rPr lang="en-US" sz="2400" dirty="0" smtClean="0"/>
              <a:t>Re-visioning</a:t>
            </a:r>
          </a:p>
          <a:p>
            <a:pPr lvl="1"/>
            <a:r>
              <a:rPr lang="en-US" sz="2400" dirty="0" smtClean="0"/>
              <a:t>Re-branding and image</a:t>
            </a:r>
            <a:endParaRPr lang="en-US" sz="2400" dirty="0"/>
          </a:p>
          <a:p>
            <a:pPr lvl="1"/>
            <a:r>
              <a:rPr lang="en-US" sz="2400" dirty="0" smtClean="0"/>
              <a:t>Better </a:t>
            </a:r>
            <a:r>
              <a:rPr lang="en-US" sz="2400" dirty="0"/>
              <a:t>communication</a:t>
            </a:r>
          </a:p>
          <a:p>
            <a:pPr lvl="1"/>
            <a:r>
              <a:rPr lang="en-US" sz="2400" dirty="0"/>
              <a:t>More relevant offerings</a:t>
            </a:r>
          </a:p>
          <a:p>
            <a:pPr lvl="1"/>
            <a:r>
              <a:rPr lang="en-US" sz="2400" dirty="0"/>
              <a:t>Tagline</a:t>
            </a:r>
          </a:p>
          <a:p>
            <a:pPr lvl="1"/>
            <a:r>
              <a:rPr lang="en-US" sz="2400" dirty="0"/>
              <a:t>Organization name?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0158"/>
            <a:ext cx="7772400" cy="4267200"/>
          </a:xfrm>
        </p:spPr>
        <p:txBody>
          <a:bodyPr/>
          <a:lstStyle/>
          <a:p>
            <a:r>
              <a:rPr lang="en-US" dirty="0" smtClean="0"/>
              <a:t>Comprehensive </a:t>
            </a:r>
            <a:r>
              <a:rPr lang="en-US" dirty="0"/>
              <a:t>market </a:t>
            </a:r>
            <a:r>
              <a:rPr lang="en-US" dirty="0" smtClean="0"/>
              <a:t>research</a:t>
            </a:r>
            <a:endParaRPr lang="en-US" dirty="0"/>
          </a:p>
          <a:p>
            <a:r>
              <a:rPr lang="en-US" dirty="0" smtClean="0"/>
              <a:t>Organization </a:t>
            </a:r>
            <a:r>
              <a:rPr lang="en-US" dirty="0"/>
              <a:t>personality statement</a:t>
            </a:r>
          </a:p>
          <a:p>
            <a:r>
              <a:rPr lang="en-US" dirty="0"/>
              <a:t>Positioning in the market </a:t>
            </a:r>
            <a:r>
              <a:rPr lang="en-US" dirty="0" smtClean="0"/>
              <a:t>place</a:t>
            </a:r>
            <a:endParaRPr lang="en-US" dirty="0"/>
          </a:p>
          <a:p>
            <a:r>
              <a:rPr lang="en-US" dirty="0"/>
              <a:t>Target </a:t>
            </a:r>
            <a:r>
              <a:rPr lang="en-US" dirty="0" smtClean="0"/>
              <a:t>markets/audiences</a:t>
            </a:r>
            <a:endParaRPr lang="en-US" dirty="0"/>
          </a:p>
          <a:p>
            <a:r>
              <a:rPr lang="en-US" dirty="0"/>
              <a:t>Messaging and brand </a:t>
            </a:r>
            <a:r>
              <a:rPr lang="en-US" dirty="0" smtClean="0"/>
              <a:t>statements</a:t>
            </a:r>
            <a:endParaRPr lang="en-US" dirty="0" smtClean="0"/>
          </a:p>
          <a:p>
            <a:r>
              <a:rPr lang="en-US" dirty="0" smtClean="0"/>
              <a:t>Inventory of </a:t>
            </a:r>
            <a:r>
              <a:rPr lang="en-US" dirty="0" smtClean="0"/>
              <a:t>current offerings </a:t>
            </a:r>
            <a:r>
              <a:rPr lang="en-US" dirty="0" smtClean="0"/>
              <a:t>&amp;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Assessment of communication processes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ul\Desktop\Wave\Trade Dress New.mask.eps\Trade Dress New.mask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8733"/>
            <a:ext cx="9144000" cy="21492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USPS Poster and Advertisement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8952" y="1853933"/>
            <a:ext cx="3908688" cy="2932430"/>
            <a:chOff x="528952" y="1853933"/>
            <a:chExt cx="3908688" cy="29324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52" y="1853933"/>
              <a:ext cx="3237257" cy="29324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4829" y="3080148"/>
              <a:ext cx="682811" cy="40237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494914" y="1224805"/>
            <a:ext cx="4285944" cy="5212080"/>
            <a:chOff x="4494914" y="1224805"/>
            <a:chExt cx="4285944" cy="52120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4914" y="1224805"/>
              <a:ext cx="4285944" cy="52120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9099" y="5889649"/>
              <a:ext cx="287953" cy="26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19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5dd3b5eab04799935286d652a75b776e2b83c"/>
  <p:tag name="ISPRING_RESOURCE_PATHS_HASH_PRESENTER" val="39191712ec31c5d152a6e1864739caf612d62d7f"/>
</p:tagLst>
</file>

<file path=ppt/theme/theme1.xml><?xml version="1.0" encoding="utf-8"?>
<a:theme xmlns:a="http://schemas.openxmlformats.org/drawingml/2006/main" name="Truly Blank">
  <a:themeElements>
    <a:clrScheme name="SolStrat Briefing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lStrat Briefing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Strat Briefing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Truly Blank</Template>
  <TotalTime>3612</TotalTime>
  <Words>331</Words>
  <Application>Microsoft Office PowerPoint</Application>
  <PresentationFormat>Letter Paper (8.5x11 in)</PresentationFormat>
  <Paragraphs>100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Monotype Sorts</vt:lpstr>
      <vt:lpstr>Times New Roman</vt:lpstr>
      <vt:lpstr>Wingdings</vt:lpstr>
      <vt:lpstr>Truly Blank</vt:lpstr>
      <vt:lpstr>Marketing Initiatives Growing the USPS Brand</vt:lpstr>
      <vt:lpstr>Our Biggest Challenge</vt:lpstr>
      <vt:lpstr>Hatch Our Next New Idea?</vt:lpstr>
      <vt:lpstr>Dress Up What We Already Have?</vt:lpstr>
      <vt:lpstr>More Meetings?</vt:lpstr>
      <vt:lpstr>We Need to Evolve - Quickly</vt:lpstr>
      <vt:lpstr>What’s Going On …</vt:lpstr>
      <vt:lpstr>Results</vt:lpstr>
      <vt:lpstr>USPS Poster and Advertisement</vt:lpstr>
      <vt:lpstr>Pop Up Banners</vt:lpstr>
      <vt:lpstr>What’s Next</vt:lpstr>
      <vt:lpstr>Advertising &amp; Media Plan</vt:lpstr>
      <vt:lpstr>Media Buy</vt:lpstr>
      <vt:lpstr>Website</vt:lpstr>
      <vt:lpstr>Internal Marketing</vt:lpstr>
      <vt:lpstr>Next Steps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Mermelstein</dc:creator>
  <cp:lastModifiedBy>Paul Mermelstein</cp:lastModifiedBy>
  <cp:revision>228</cp:revision>
  <cp:lastPrinted>1999-02-11T20:37:06Z</cp:lastPrinted>
  <dcterms:created xsi:type="dcterms:W3CDTF">2014-04-13T20:07:38Z</dcterms:created>
  <dcterms:modified xsi:type="dcterms:W3CDTF">2017-02-25T03:05:18Z</dcterms:modified>
</cp:coreProperties>
</file>